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3" r:id="rId8"/>
    <p:sldId id="273" r:id="rId9"/>
    <p:sldId id="274" r:id="rId10"/>
    <p:sldId id="275" r:id="rId11"/>
    <p:sldId id="266" r:id="rId12"/>
    <p:sldId id="267" r:id="rId13"/>
    <p:sldId id="268" r:id="rId14"/>
    <p:sldId id="269" r:id="rId15"/>
    <p:sldId id="262" r:id="rId16"/>
    <p:sldId id="261" r:id="rId17"/>
    <p:sldId id="270" r:id="rId18"/>
    <p:sldId id="277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84482-0EA3-4047-B613-CF3C8A7B2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4FA86-12D3-42E9-A154-0B9DF47DF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F4A92-9DC0-4A51-B95A-F4366B6E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0A4E-7521-43C3-8CC7-1BB5E327898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3F953-EC21-4CCE-BDBB-34214721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8DCCF-9D02-4967-B4C6-6BF4328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CFBF-D4DF-4590-BA31-9DDC6EC7C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3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1E36-3AC1-4A39-9F20-9CBE7143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781D3-30AC-4A1A-9BB6-BA0E4402D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19C71-E684-41C6-902A-8DC975BC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0A4E-7521-43C3-8CC7-1BB5E327898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5BEDE-9C6B-4E56-8D52-98B3CB75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7CAA7-1418-4273-B999-633539FE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CFBF-D4DF-4590-BA31-9DDC6EC7C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9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E6E53-F1DA-4559-90BA-314968A95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0A3AE-1512-4423-BA0C-64987762E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00C36-DB04-4351-AF1A-96C8BB4B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0A4E-7521-43C3-8CC7-1BB5E327898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A3E7-D942-4BEF-A40D-3EEF48B7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C45CD-385B-47EC-8AFB-B5DFCECC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CFBF-D4DF-4590-BA31-9DDC6EC7C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AEE17-255C-408A-BC83-7E3CB89D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52CD7-0F35-4ECA-BB57-49D54CC36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C4147-D009-4C37-9D5C-2AFC6CF5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0A4E-7521-43C3-8CC7-1BB5E327898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21779-35D9-4217-98F2-89558DEC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BE394-4E85-4101-83D4-855ABE7D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CFBF-D4DF-4590-BA31-9DDC6EC7C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8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5064-DEA0-4E6C-94F5-7DBA2FA1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6BEF5-EA35-42D0-B7D0-3275E482C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43FA-BED3-49A2-8D2A-4E223091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0A4E-7521-43C3-8CC7-1BB5E327898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E2F72-DF35-46C2-8F70-88595D05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7F03A-2342-4380-9FED-94CFACD2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CFBF-D4DF-4590-BA31-9DDC6EC7C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6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4FD2-9B0C-4BDD-B465-E425F908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BF47-4BE5-466C-A8B2-D926691D5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B5C69-73A7-4842-8FEF-4B45014A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B431A-6DAF-4F94-AD42-43AFB77D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0A4E-7521-43C3-8CC7-1BB5E327898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6677F-0794-425B-9044-5DE41ED8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65936-7EDC-4A74-9BD8-17D05F28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CFBF-D4DF-4590-BA31-9DDC6EC7C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1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7F77-EB13-426A-A612-C00F84A25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3B221-C860-46DB-9ACE-67C805A04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EE98C-D107-4B63-A48D-8DC98CA77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35967-3CCF-4C4B-9412-B41768527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9CF836-F550-4DBB-B47A-73C378A41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9D173-29BC-49D2-A865-30AF249B4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0A4E-7521-43C3-8CC7-1BB5E327898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3272DB-80C0-4922-A9CA-C853F2D0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79072B-14B7-4458-8898-1B674547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CFBF-D4DF-4590-BA31-9DDC6EC7C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17540-D420-4387-8AE1-4F21AD30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3C697-57C4-4C04-A369-67EB874E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0A4E-7521-43C3-8CC7-1BB5E327898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63868-73D1-46CB-ADE2-762DDFE6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7F40A-9172-4F3A-837E-DD8724EF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CFBF-D4DF-4590-BA31-9DDC6EC7C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1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52DA8-EBA3-471D-AC30-70036021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0A4E-7521-43C3-8CC7-1BB5E327898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07265-AB82-43F8-8C19-CDBD0BD0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A599C-91B1-46C8-B1E0-AFC02893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CFBF-D4DF-4590-BA31-9DDC6EC7C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C0F1-14F6-4D19-97DC-647A4055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796B4-5DD8-4065-B7C5-CE75E65C6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8E00A-6660-4480-988F-434787F78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A272F-DA10-44E7-8739-1568410E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0A4E-7521-43C3-8CC7-1BB5E327898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26420-D7EB-4F84-8927-B74F3871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E74EC-4425-4F32-BA37-EC88BB95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CFBF-D4DF-4590-BA31-9DDC6EC7C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8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C6E4-E086-433A-97CE-0D5B4D75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43C2C6-351C-47D4-8692-D61D7059A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4D180-A67D-473B-9FC5-A256E02B9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26064-4A66-44CE-A8FB-2819BA2A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0A4E-7521-43C3-8CC7-1BB5E327898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68BF6-D0A4-4D9A-B8FB-D9296F54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0F863-A296-4DB1-A9A5-6F465952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CFBF-D4DF-4590-BA31-9DDC6EC7C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7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36AF5-A9F9-48A8-855D-7E812643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EF77A-0D17-41B9-9320-9116D133F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932D7-63A4-4448-BB1D-44D99C976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D0A4E-7521-43C3-8CC7-1BB5E327898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BED83-8075-4BC4-8605-9EA38EB05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1E04B-618F-4353-9479-BA1DECC83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5CFBF-D4DF-4590-BA31-9DDC6EC7C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V2TMHsBBJX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DF7C-98F4-41F2-8223-4CAFC05AB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11500" b="1" dirty="0">
                <a:latin typeface="Arial" panose="020B0604020202020204" pitchFamily="34" charset="0"/>
                <a:cs typeface="Arial" panose="020B0604020202020204" pitchFamily="34" charset="0"/>
              </a:rPr>
              <a:t>VIZZY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07809-A4A2-45BF-AF4D-98A23968A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By: Sean Fagen, Michael </a:t>
            </a:r>
            <a:r>
              <a:rPr lang="en-US" sz="14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Friedriger</a:t>
            </a:r>
            <a:r>
              <a:rPr lang="en-US" sz="1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Jamie </a:t>
            </a:r>
            <a:r>
              <a:rPr lang="en-US" sz="14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Fruncillo</a:t>
            </a:r>
            <a:r>
              <a:rPr lang="en-US" sz="1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Liam Harrison and Nolan Hartwell </a:t>
            </a:r>
            <a:endParaRPr lang="en-US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400" dirty="0"/>
            </a:br>
            <a:endParaRPr lang="en-US" sz="14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BB52B8-3142-4E88-86D9-57726C27B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33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83C64-A245-4B45-AB06-42213324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Strengths, Weaknesses, Opportunities, Threats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2007A4-1074-4E18-AE9A-E734F1F95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VIZZY is growing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VIZZY has done well in 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short amount of time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VIZZY is a health-conscious 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brand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Weaknesses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May be hard to break into the 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market of older men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Customer loyalty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 established when it comes 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this target market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E33EBDB-F2AE-4EBB-A56F-D0F12BDE0E9C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many beer companies have created this idea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Already well-established beer companies could create this product and be successful faster</a:t>
            </a:r>
          </a:p>
        </p:txBody>
      </p:sp>
    </p:spTree>
    <p:extLst>
      <p:ext uri="{BB962C8B-B14F-4D97-AF65-F5344CB8AC3E}">
        <p14:creationId xmlns:p14="http://schemas.microsoft.com/office/powerpoint/2010/main" val="377517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29C5F-BB67-4A2E-9C7F-679C6B58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arget market</a:t>
            </a:r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Market strategy</a:t>
            </a:r>
            <a:endParaRPr lang="en-US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DB86B-8D13-47AC-A8B2-C16F28BA9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 fontScale="92500" lnSpcReduction="10000"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to 45 year-old males</a:t>
            </a:r>
            <a:endParaRPr lang="en-US" sz="1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noticed that not many alcohol brands seem to not be concerned with the health aspect of alcohol</a:t>
            </a:r>
            <a:endParaRPr lang="en-US" sz="1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veryone is aware drinking can be unhealthy; the calories add up</a:t>
            </a:r>
            <a:endParaRPr lang="en-US" sz="1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believe that men would be more interested in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izzy if the packaging and advertising was geared more towards them </a:t>
            </a:r>
            <a:endParaRPr lang="en-US" sz="1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 vibrant colors; advertisements with more gender inclusivity</a:t>
            </a:r>
            <a:endParaRPr lang="en-US" sz="1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5-45 is an important age to stay on top of your health to avoid serious issues in the future.</a:t>
            </a:r>
            <a:endParaRPr lang="en-US" sz="1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Group of 45 year old men Stock Photos - Page 1 : Masterfile">
            <a:extLst>
              <a:ext uri="{FF2B5EF4-FFF2-40B4-BE49-F238E27FC236}">
                <a16:creationId xmlns:a16="http://schemas.microsoft.com/office/drawing/2014/main" id="{ADB70658-2D54-4734-A330-4873BEC8A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3308" b="-1"/>
          <a:stretch/>
        </p:blipFill>
        <p:spPr bwMode="auto">
          <a:xfrm>
            <a:off x="6335270" y="2276857"/>
            <a:ext cx="5015484" cy="390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0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34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6B7DC-22B1-4861-BF1B-EE553E4B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42" y="479990"/>
            <a:ext cx="360540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b="1" i="0" u="none" strike="noStrike" kern="120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Budget breakdown</a:t>
            </a:r>
            <a:endParaRPr lang="en-US" sz="2800" kern="1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97" name="Straight Connector 136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685571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524E1C1-A1E6-4B6C-B5F4-E1364168E74A}"/>
              </a:ext>
            </a:extLst>
          </p:cNvPr>
          <p:cNvSpPr txBox="1"/>
          <p:nvPr/>
        </p:nvSpPr>
        <p:spPr>
          <a:xfrm>
            <a:off x="4878783" y="411881"/>
            <a:ext cx="6512265" cy="1461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$84,605, 812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Table&#10;&#10;Description automatically generated">
            <a:extLst>
              <a:ext uri="{FF2B5EF4-FFF2-40B4-BE49-F238E27FC236}">
                <a16:creationId xmlns:a16="http://schemas.microsoft.com/office/drawing/2014/main" id="{6122F512-E866-4E5D-AD1A-3DEB599F48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142" y="2893298"/>
            <a:ext cx="10595911" cy="309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0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D71D1-DB20-4EC2-BD8D-BA69493A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IMC Mix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5396760-8441-4995-96B9-F3C9E59B05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452957"/>
            <a:ext cx="6780700" cy="39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539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C3306-F0CB-4C83-93C9-04BABC64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0" u="none" strike="noStrike" dirty="0">
                <a:solidFill>
                  <a:srgbClr val="EF6C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 Advertising from VIZZY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509D0-FD6F-48E9-B2AE-AB24C03F4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u="sng" dirty="0">
              <a:solidFill>
                <a:srgbClr val="009668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b="0" dirty="0">
                <a:effectLst/>
              </a:rPr>
              <a:t>  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5D5E7-F8C6-49D4-968A-703A4612CCAB}"/>
              </a:ext>
            </a:extLst>
          </p:cNvPr>
          <p:cNvSpPr txBox="1"/>
          <p:nvPr/>
        </p:nvSpPr>
        <p:spPr>
          <a:xfrm>
            <a:off x="838200" y="16906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https://youtu.be/1DjGbK5zPD0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1D2960-304A-4F79-9D94-EA0D40AE5EB7}"/>
              </a:ext>
            </a:extLst>
          </p:cNvPr>
          <p:cNvSpPr txBox="1"/>
          <p:nvPr/>
        </p:nvSpPr>
        <p:spPr>
          <a:xfrm>
            <a:off x="838200" y="3429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https://youtu.be/KZe9DoVWsWU</a:t>
            </a:r>
          </a:p>
        </p:txBody>
      </p:sp>
    </p:spTree>
    <p:extLst>
      <p:ext uri="{BB962C8B-B14F-4D97-AF65-F5344CB8AC3E}">
        <p14:creationId xmlns:p14="http://schemas.microsoft.com/office/powerpoint/2010/main" val="3202632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6" name="Rectangle 78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491BD-7687-4196-875B-7869ECDE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 fontScale="90000"/>
          </a:bodyPr>
          <a:lstStyle/>
          <a:p>
            <a:r>
              <a:rPr lang="en-US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VIZZY Advertising Continued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0950C06-BE50-4247-AE57-9B1D43D97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" r="1" b="1"/>
          <a:stretch/>
        </p:blipFill>
        <p:spPr bwMode="auto">
          <a:xfrm>
            <a:off x="20" y="1"/>
            <a:ext cx="6088360" cy="3333749"/>
          </a:xfrm>
          <a:custGeom>
            <a:avLst/>
            <a:gdLst/>
            <a:ahLst/>
            <a:cxnLst/>
            <a:rect l="l" t="t" r="r" b="b"/>
            <a:pathLst>
              <a:path w="6088380" h="3333749">
                <a:moveTo>
                  <a:pt x="0" y="0"/>
                </a:moveTo>
                <a:lnTo>
                  <a:pt x="6088380" y="0"/>
                </a:lnTo>
                <a:lnTo>
                  <a:pt x="6088380" y="2202180"/>
                </a:lnTo>
                <a:lnTo>
                  <a:pt x="5913795" y="3333749"/>
                </a:lnTo>
                <a:lnTo>
                  <a:pt x="0" y="33337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4D31514-A432-4068-B8D8-754729150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969"/>
          <a:stretch/>
        </p:blipFill>
        <p:spPr bwMode="auto">
          <a:xfrm>
            <a:off x="20" y="3524252"/>
            <a:ext cx="6088360" cy="3333748"/>
          </a:xfrm>
          <a:custGeom>
            <a:avLst/>
            <a:gdLst/>
            <a:ahLst/>
            <a:cxnLst/>
            <a:rect l="l" t="t" r="r" b="b"/>
            <a:pathLst>
              <a:path w="6088380" h="3333748">
                <a:moveTo>
                  <a:pt x="0" y="0"/>
                </a:moveTo>
                <a:lnTo>
                  <a:pt x="5884403" y="0"/>
                </a:lnTo>
                <a:lnTo>
                  <a:pt x="5882640" y="11428"/>
                </a:lnTo>
                <a:lnTo>
                  <a:pt x="5562600" y="1931668"/>
                </a:lnTo>
                <a:lnTo>
                  <a:pt x="6088380" y="3333748"/>
                </a:lnTo>
                <a:lnTo>
                  <a:pt x="0" y="3333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7" name="Group 80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4108" name="Freeform: Shape 82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104" name="Content Placeholder 4103">
            <a:extLst>
              <a:ext uri="{FF2B5EF4-FFF2-40B4-BE49-F238E27FC236}">
                <a16:creationId xmlns:a16="http://schemas.microsoft.com/office/drawing/2014/main" id="{954610EA-417E-47D8-B299-59D6C1BBD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ople buying food from a truck&#10;&#10;Description automatically generated with low confidence">
            <a:extLst>
              <a:ext uri="{FF2B5EF4-FFF2-40B4-BE49-F238E27FC236}">
                <a16:creationId xmlns:a16="http://schemas.microsoft.com/office/drawing/2014/main" id="{A5CD22C3-62FF-4041-90F5-16639DA57C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D9AF1-C3F2-4756-AD7D-76003488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666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995F2-F33E-47A5-9481-E7DA5271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Advertising </a:t>
            </a:r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deas </a:t>
            </a:r>
            <a:endParaRPr lang="en-US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316429D-E205-49E6-B3A8-7D5075C4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Continue to emphasize health benefits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 more health-conscious users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Focus on unwinding while still caring about health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of celebrity athletes as spokesperson</a:t>
            </a:r>
          </a:p>
        </p:txBody>
      </p:sp>
      <p:pic>
        <p:nvPicPr>
          <p:cNvPr id="5" name="Picture 4" descr="Health is Wealth. As the countries of the Gulf… | by Dr. Mussaad M.  Al-Razouki | Medium">
            <a:extLst>
              <a:ext uri="{FF2B5EF4-FFF2-40B4-BE49-F238E27FC236}">
                <a16:creationId xmlns:a16="http://schemas.microsoft.com/office/drawing/2014/main" id="{918014AB-D7DD-4574-8B68-0070C645E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2542053"/>
            <a:ext cx="4935970" cy="32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19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95AD0-E7C5-4B48-B08C-8EC6B480C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Billboard Ad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3E0D77-20F2-4319-9CCD-74D2D616B4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543" y="643466"/>
            <a:ext cx="6532246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0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DA374-D684-42A9-8415-AFCF57F1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Events and Sponsorships</a:t>
            </a:r>
            <a:endParaRPr lang="en-US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502A400-9B86-41A4-A28D-954E0FD04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2074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D2E11-4EF7-4E27-AA48-1D2FBF38B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 percent of budget towards events 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sponsorships ($12,690,871)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PGA: $12,690,871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Fanduel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$4,230,291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Celebrity: $2,115,145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Gopuff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$2,115,145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749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Logo&#10;&#10;Description automatically generated">
            <a:extLst>
              <a:ext uri="{FF2B5EF4-FFF2-40B4-BE49-F238E27FC236}">
                <a16:creationId xmlns:a16="http://schemas.microsoft.com/office/drawing/2014/main" id="{3C172E67-0F10-4F49-AA89-4337EDBBA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0796" y="1624989"/>
            <a:ext cx="4378880" cy="193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BC8C6-2A12-4981-B611-7966DDC90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en-US" sz="60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n-US" b="1" i="0" u="none" strike="noStrike" dirty="0">
                <a:effectLst/>
                <a:latin typeface="PT Sans Narrow" panose="020B0506020203020204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EF23-E142-464C-B120-6C48C0DA4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 lnSpcReduction="10000"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1" i="0" u="none" strike="noStrike" dirty="0">
                <a:effectLst/>
                <a:latin typeface="Open Sans" panose="020B0606030504020204" pitchFamily="34" charset="0"/>
              </a:rPr>
              <a:t>Background of Vizzy </a:t>
            </a:r>
            <a:endParaRPr lang="en-US" sz="180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1" i="0" u="none" strike="noStrike" dirty="0">
                <a:effectLst/>
                <a:latin typeface="Open Sans" panose="020B0606030504020204" pitchFamily="34" charset="0"/>
              </a:rPr>
              <a:t>Identifying main competitors</a:t>
            </a:r>
            <a:endParaRPr lang="en-US" sz="180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1" i="0" u="none" strike="noStrike" dirty="0">
                <a:effectLst/>
                <a:latin typeface="Open Sans" panose="020B0606030504020204" pitchFamily="34" charset="0"/>
              </a:rPr>
              <a:t>Introducing our new product</a:t>
            </a:r>
            <a:endParaRPr lang="en-US" sz="180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1" i="0" u="none" strike="noStrike" dirty="0">
                <a:effectLst/>
                <a:latin typeface="Open Sans" panose="020B0606030504020204" pitchFamily="34" charset="0"/>
              </a:rPr>
              <a:t>SWOT</a:t>
            </a:r>
            <a:endParaRPr lang="en-US" sz="180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Open Sans" panose="020B0606030504020204" pitchFamily="34" charset="0"/>
              </a:rPr>
              <a:t>T</a:t>
            </a:r>
            <a:r>
              <a:rPr lang="en-US" sz="1800" b="1" i="0" u="none" strike="noStrike" dirty="0">
                <a:effectLst/>
                <a:latin typeface="Open Sans" panose="020B0606030504020204" pitchFamily="34" charset="0"/>
              </a:rPr>
              <a:t>arget market and market positioning</a:t>
            </a:r>
            <a:endParaRPr lang="en-US" sz="180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Open Sans" panose="020B0606030504020204" pitchFamily="34" charset="0"/>
              </a:rPr>
              <a:t>C</a:t>
            </a:r>
            <a:r>
              <a:rPr lang="en-US" sz="1800" b="1" i="0" u="none" strike="noStrike" dirty="0">
                <a:effectLst/>
                <a:latin typeface="Open Sans" panose="020B0606030504020204" pitchFamily="34" charset="0"/>
              </a:rPr>
              <a:t>reative brief</a:t>
            </a:r>
            <a:endParaRPr lang="en-US" sz="180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Open Sans" panose="020B0606030504020204" pitchFamily="34" charset="0"/>
              </a:rPr>
              <a:t>B</a:t>
            </a:r>
            <a:r>
              <a:rPr lang="en-US" sz="1800" b="1" i="0" u="none" strike="noStrike" dirty="0">
                <a:effectLst/>
                <a:latin typeface="Open Sans" panose="020B0606030504020204" pitchFamily="34" charset="0"/>
              </a:rPr>
              <a:t>udgets</a:t>
            </a:r>
            <a:endParaRPr lang="en-US" sz="180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Open Sans" panose="020B0606030504020204" pitchFamily="34" charset="0"/>
              </a:rPr>
              <a:t>A</a:t>
            </a:r>
            <a:r>
              <a:rPr lang="en-US" sz="1800" b="1" i="0" u="none" strike="noStrike" dirty="0">
                <a:effectLst/>
                <a:latin typeface="Open Sans" panose="020B0606030504020204" pitchFamily="34" charset="0"/>
              </a:rPr>
              <a:t>dvertising creatives</a:t>
            </a:r>
            <a:endParaRPr lang="en-US" sz="180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Open Sans" panose="020B0606030504020204" pitchFamily="34" charset="0"/>
              </a:rPr>
              <a:t>C</a:t>
            </a:r>
            <a:r>
              <a:rPr lang="en-US" sz="1800" b="1" i="0" u="none" strike="noStrike" dirty="0">
                <a:effectLst/>
                <a:latin typeface="Open Sans" panose="020B0606030504020204" pitchFamily="34" charset="0"/>
              </a:rPr>
              <a:t>onclusion</a:t>
            </a:r>
            <a:endParaRPr lang="en-US" sz="1800" b="1" dirty="0">
              <a:effectLst/>
            </a:endParaRPr>
          </a:p>
          <a:p>
            <a:pPr marL="0" indent="0">
              <a:buNone/>
            </a:pP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5714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73C-1E16-4A1E-AB83-3B48EAE6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PGA Sponsorship</a:t>
            </a:r>
            <a:endParaRPr lang="en-US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56D7C-DDFA-46A4-9DD5-CFECB8DD2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anchor="t">
            <a:normAutofit lnSpcReduction="1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 Sponsor or “Marketing Partner”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Free Longest Drive Competitions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Golf Simulator 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Free Product Samples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Followed by Short Questionnaire to Gauge Customer Sentiment 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Estimated Cost: $8-13 million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Branding at Tee Boxes, Branded Tents, and Banners around the course</a:t>
            </a:r>
          </a:p>
          <a:p>
            <a:endParaRPr lang="en-US" sz="1700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A person standing next to a tent&#10;&#10;Description automatically generated with low confidence">
            <a:extLst>
              <a:ext uri="{FF2B5EF4-FFF2-40B4-BE49-F238E27FC236}">
                <a16:creationId xmlns:a16="http://schemas.microsoft.com/office/drawing/2014/main" id="{85C85F68-FD46-43A3-A1FE-B14DC7F3C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1" b="8602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2" name="Freeform: Shape 74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2" name="Picture 4" descr="A person playing golf&#10;&#10;Description automatically generated">
            <a:extLst>
              <a:ext uri="{FF2B5EF4-FFF2-40B4-BE49-F238E27FC236}">
                <a16:creationId xmlns:a16="http://schemas.microsoft.com/office/drawing/2014/main" id="{379D4ACB-F2AF-4C78-8188-2F5147E40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4" b="-1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28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98CB8-FCB0-4363-AE5F-0AE53F0A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 fontScale="90000"/>
          </a:bodyPr>
          <a:lstStyle/>
          <a:p>
            <a:r>
              <a:rPr lang="en-US" sz="60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6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96C31-4794-4799-BF05-6CE5E1214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0" y="2962451"/>
            <a:ext cx="4052499" cy="2820012"/>
          </a:xfrm>
        </p:spPr>
        <p:txBody>
          <a:bodyPr>
            <a:normAutofit fontScale="85000" lnSpcReduction="1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Vizzy is a healthy alternative to other hard seltzers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new product would be focused on an older audience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Emphasize the health benefits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Gain brand awareness through our IMC mix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9E70F2F-3504-4817-B17E-7223AA21F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195" y="3235636"/>
            <a:ext cx="5141701" cy="22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59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674300A-D2FC-409F-A3B5-3875129BE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5" b="846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05EDC-1080-47EC-9539-7ABC6C7D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165100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en-US" sz="4000" b="1" i="0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 INFORMATION – VIZZY BRAND</a:t>
            </a:r>
            <a:endParaRPr lang="en-US" sz="4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B48B7-62CC-466C-B3F8-338AD0D0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09" y="2230102"/>
            <a:ext cx="3822189" cy="3742762"/>
          </a:xfrm>
        </p:spPr>
        <p:txBody>
          <a:bodyPr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Owned by Molson Coors Beverage Co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Launched in 2020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First Hard Seltzer to be made from Acerola Superfruit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30x more Vitamin C than an orange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calories, 2g carbs, 1g sugar and 5% alcohol wit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different flavors!</a:t>
            </a:r>
          </a:p>
        </p:txBody>
      </p:sp>
    </p:spTree>
    <p:extLst>
      <p:ext uri="{BB962C8B-B14F-4D97-AF65-F5344CB8AC3E}">
        <p14:creationId xmlns:p14="http://schemas.microsoft.com/office/powerpoint/2010/main" val="348423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1B9E-4B8E-432C-8A0C-029472EF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300" b="1" kern="1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b="1" kern="1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E2D6188-24E5-426A-BB2A-3FA2D6B9C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1208BC59-C84F-483F-80CD-FAEC7422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3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B4058C09-E524-4C71-8FA3-E2EDC837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2086" y="448668"/>
            <a:ext cx="2410097" cy="10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A1DABD52-05DF-4F31-AFB9-B330D8BE4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56F5E3-9E29-4C3C-A732-F7470A23FF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789" y="1528059"/>
            <a:ext cx="1939835" cy="1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9CF0990-96E7-4906-A873-3E7F9DA0C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43" y="3726460"/>
            <a:ext cx="2329136" cy="23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8E4F04B5-4D4A-4F70-8549-384AF5351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0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48977E4-7B81-41D3-BFC2-2C4128D5A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9800" y="498032"/>
            <a:ext cx="1952160" cy="169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0D14DB62-3EB3-452E-89EE-30B0CDB0C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96372F2-D3AC-43B4-9EA7-E302C47FD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8582" y="5118901"/>
            <a:ext cx="2135777" cy="120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7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ow To Say &amp;quot;No&amp;quot; To Alcohol In A Social Setting - TRC">
            <a:extLst>
              <a:ext uri="{FF2B5EF4-FFF2-40B4-BE49-F238E27FC236}">
                <a16:creationId xmlns:a16="http://schemas.microsoft.com/office/drawing/2014/main" id="{C9BC5FCC-57F4-405E-9F7F-AC31690D1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7" b="295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3F58C9-A57F-43CB-AB21-9D6F1344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Hard Seltzer Advertising </a:t>
            </a:r>
            <a:endParaRPr lang="en-US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A179F-963F-4649-BE30-3C168DB63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 fontScale="925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Viral Marketing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9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Ain’t</a:t>
            </a:r>
            <a:r>
              <a:rPr lang="en-US" sz="1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 laws when you’re drinking claws!”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“White Claw Summer”</a:t>
            </a:r>
          </a:p>
          <a:p>
            <a:pPr marL="457200" lvl="1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9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Gender Neutral Marketing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Avoiding the mistakes of traditional beer/wine advertising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Young men and women being active and having fun together, often outside </a:t>
            </a:r>
          </a:p>
          <a:p>
            <a:pPr marL="457200" lvl="1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9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Traditional Marketing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Anheuser-Busch and Constellation Brands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Leverage well-known brand image </a:t>
            </a:r>
          </a:p>
          <a:p>
            <a:pPr marL="457200" lvl="1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9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Media Marketing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Targeted towards younger demographics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Healthy, Low Calorie, Outside/Active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38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9F87-4F74-4FF6-883B-87E23017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US" sz="34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White Claw Commercial:</a:t>
            </a:r>
            <a:br>
              <a:rPr lang="en-US" sz="3400" b="0" i="0" u="none" strike="noStrike" dirty="0">
                <a:effectLst/>
                <a:latin typeface="Open Sans" panose="020B0606030504020204" pitchFamily="34" charset="0"/>
              </a:rPr>
            </a:b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342DF-F5D1-4FB0-B1AC-F22F611C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272888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b="0" i="0" u="sng" strike="noStrike">
                <a:effectLst/>
                <a:latin typeface="Open Sans" panose="020B0606030504020204" pitchFamily="34" charset="0"/>
                <a:hlinkClick r:id="rId2"/>
              </a:rPr>
              <a:t>https://youtu.be/V2TMHsBBJX4</a:t>
            </a:r>
            <a:endParaRPr lang="en-US" sz="1800" b="0" i="0" u="sng" strike="noStrike">
              <a:effectLst/>
              <a:latin typeface="Open Sans" panose="020B0606030504020204" pitchFamily="34" charset="0"/>
            </a:endParaRPr>
          </a:p>
          <a:p>
            <a:endParaRPr lang="en-US" sz="1800" u="sng">
              <a:latin typeface="Open Sans" panose="020B0606030504020204" pitchFamily="34" charset="0"/>
            </a:endParaRPr>
          </a:p>
          <a:p>
            <a:endParaRPr lang="en-US" sz="1800"/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30B6AC-E6AB-45E4-A303-C8DE90EB2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3318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AC9C390F-4CCE-40CF-9780-BF792316C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3057446"/>
            <a:ext cx="3945463" cy="17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225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9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1" name="Freeform: Shape 200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4DFDF-471A-48DC-B401-1872A134E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New Product </a:t>
            </a:r>
            <a:endParaRPr lang="en-US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5F75B-08FE-4F5D-9F33-A1EB7D64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42091" cy="3399518"/>
          </a:xfrm>
        </p:spPr>
        <p:txBody>
          <a:bodyPr>
            <a:normAutofit fontScale="92500" lnSpcReduction="2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Vizzy Select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Simpler packaging,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into a bottle instead of a can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20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Slight changes to the flavors offered , straightforward names instead of using a lot of descriptive words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 health benefits (Antioxidant Vitamin C) as familiar Vizzy product lines, but targeted towards a slightly older demographic </a:t>
            </a:r>
          </a:p>
          <a:p>
            <a:endParaRPr lang="en-US" sz="1700" dirty="0"/>
          </a:p>
        </p:txBody>
      </p:sp>
      <p:pic>
        <p:nvPicPr>
          <p:cNvPr id="9218" name="Picture 2" descr="Logo&#10;&#10;Description automatically generated">
            <a:extLst>
              <a:ext uri="{FF2B5EF4-FFF2-40B4-BE49-F238E27FC236}">
                <a16:creationId xmlns:a16="http://schemas.microsoft.com/office/drawing/2014/main" id="{1E86772B-4D68-4867-B539-F65C1E61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3141" y="700700"/>
            <a:ext cx="3936488" cy="174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AB18513E-4C90-462D-B67C-3834C0C5F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r="-1" b="-1"/>
          <a:stretch/>
        </p:blipFill>
        <p:spPr bwMode="auto">
          <a:xfrm>
            <a:off x="8312809" y="2994128"/>
            <a:ext cx="3206820" cy="31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09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7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E8C0B-0DDD-4563-9289-F04696DC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VIZZY Bottle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83721E-F166-4D01-8011-1215BE3279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9137" y="492573"/>
            <a:ext cx="4542914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0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4C869-2F7F-4C12-9160-B47AD566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VIZZY Packaging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F0270DDF-94F6-4546-B129-EA6D4F1910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644" y="492573"/>
            <a:ext cx="6157901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2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558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PT Sans Narrow</vt:lpstr>
      <vt:lpstr>Tw Cen MT</vt:lpstr>
      <vt:lpstr>Office Theme</vt:lpstr>
      <vt:lpstr>VIZZY</vt:lpstr>
      <vt:lpstr>Agenda </vt:lpstr>
      <vt:lpstr>BACKGROUND INFORMATION – VIZZY BRAND</vt:lpstr>
      <vt:lpstr>COMPETITION</vt:lpstr>
      <vt:lpstr>Hard Seltzer Advertising </vt:lpstr>
      <vt:lpstr>White Claw Commercial: </vt:lpstr>
      <vt:lpstr>Our New Product </vt:lpstr>
      <vt:lpstr>VIZZY Bottle</vt:lpstr>
      <vt:lpstr>VIZZY Packaging</vt:lpstr>
      <vt:lpstr>Strengths, Weaknesses, Opportunities, Threats</vt:lpstr>
      <vt:lpstr>Target market and Market strategy</vt:lpstr>
      <vt:lpstr>Budget breakdown</vt:lpstr>
      <vt:lpstr>IMC Mix</vt:lpstr>
      <vt:lpstr>Current Advertising from VIZZY</vt:lpstr>
      <vt:lpstr>VIZZY Advertising Continued</vt:lpstr>
      <vt:lpstr>Continued</vt:lpstr>
      <vt:lpstr>Our Advertising Ideas </vt:lpstr>
      <vt:lpstr>Billboard Ad</vt:lpstr>
      <vt:lpstr>Events and Sponsorships</vt:lpstr>
      <vt:lpstr>PGA Sponsorship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VIZZY</dc:title>
  <dc:creator>Liam Harrison</dc:creator>
  <cp:lastModifiedBy>Liam Harrison</cp:lastModifiedBy>
  <cp:revision>12</cp:revision>
  <dcterms:created xsi:type="dcterms:W3CDTF">2021-11-29T15:27:52Z</dcterms:created>
  <dcterms:modified xsi:type="dcterms:W3CDTF">2021-11-30T04:44:04Z</dcterms:modified>
</cp:coreProperties>
</file>